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72" r:id="rId2"/>
  </p:sldMasterIdLst>
  <p:notesMasterIdLst>
    <p:notesMasterId r:id="rId18"/>
  </p:notesMasterIdLst>
  <p:sldIdLst>
    <p:sldId id="256" r:id="rId3"/>
    <p:sldId id="257" r:id="rId4"/>
    <p:sldId id="291" r:id="rId5"/>
    <p:sldId id="292" r:id="rId6"/>
    <p:sldId id="260" r:id="rId7"/>
    <p:sldId id="261" r:id="rId8"/>
    <p:sldId id="290" r:id="rId9"/>
    <p:sldId id="276" r:id="rId10"/>
    <p:sldId id="281" r:id="rId11"/>
    <p:sldId id="293" r:id="rId12"/>
    <p:sldId id="294" r:id="rId13"/>
    <p:sldId id="295" r:id="rId14"/>
    <p:sldId id="296" r:id="rId15"/>
    <p:sldId id="331" r:id="rId16"/>
    <p:sldId id="339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atia Ossetchkina" initials="KO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07"/>
    <p:restoredTop sz="94845"/>
  </p:normalViewPr>
  <p:slideViewPr>
    <p:cSldViewPr snapToGrid="0" snapToObjects="1">
      <p:cViewPr varScale="1">
        <p:scale>
          <a:sx n="111" d="100"/>
          <a:sy n="111" d="100"/>
        </p:scale>
        <p:origin x="85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commentAuthors" Target="commentAuthor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AB893E6-24B7-44C9-A73F-7D12F8366175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9B276398-2F37-42B4-B094-34B10A5323F8}">
      <dgm:prSet/>
      <dgm:spPr/>
      <dgm:t>
        <a:bodyPr/>
        <a:lstStyle/>
        <a:p>
          <a:r>
            <a:rPr lang="en-US"/>
            <a:t>Problem Background</a:t>
          </a:r>
        </a:p>
      </dgm:t>
    </dgm:pt>
    <dgm:pt modelId="{EBFA7383-6D7A-4BC3-808C-E75E2501E5AB}" type="parTrans" cxnId="{8B5E3B34-0D2D-4FCC-92A8-72C4C3E63517}">
      <dgm:prSet/>
      <dgm:spPr/>
      <dgm:t>
        <a:bodyPr/>
        <a:lstStyle/>
        <a:p>
          <a:endParaRPr lang="en-US"/>
        </a:p>
      </dgm:t>
    </dgm:pt>
    <dgm:pt modelId="{DEC857F0-D2F7-4116-84C8-B2E6FF71FA3C}" type="sibTrans" cxnId="{8B5E3B34-0D2D-4FCC-92A8-72C4C3E63517}">
      <dgm:prSet/>
      <dgm:spPr/>
      <dgm:t>
        <a:bodyPr/>
        <a:lstStyle/>
        <a:p>
          <a:endParaRPr lang="en-US"/>
        </a:p>
      </dgm:t>
    </dgm:pt>
    <dgm:pt modelId="{B217C9A0-7BC7-4321-9BA2-E4F05FB01E60}">
      <dgm:prSet/>
      <dgm:spPr/>
      <dgm:t>
        <a:bodyPr/>
        <a:lstStyle/>
        <a:p>
          <a:r>
            <a:rPr lang="en-US"/>
            <a:t>Learning Objectives</a:t>
          </a:r>
        </a:p>
      </dgm:t>
    </dgm:pt>
    <dgm:pt modelId="{39F1278B-C823-4796-82AA-2BF4D8E4A716}" type="parTrans" cxnId="{DFD1D006-EF4E-4040-81AE-11B454130E40}">
      <dgm:prSet/>
      <dgm:spPr/>
      <dgm:t>
        <a:bodyPr/>
        <a:lstStyle/>
        <a:p>
          <a:endParaRPr lang="en-US"/>
        </a:p>
      </dgm:t>
    </dgm:pt>
    <dgm:pt modelId="{93220B7A-B21E-418C-8B81-CEE58B35A20C}" type="sibTrans" cxnId="{DFD1D006-EF4E-4040-81AE-11B454130E40}">
      <dgm:prSet/>
      <dgm:spPr/>
      <dgm:t>
        <a:bodyPr/>
        <a:lstStyle/>
        <a:p>
          <a:endParaRPr lang="en-US"/>
        </a:p>
      </dgm:t>
    </dgm:pt>
    <dgm:pt modelId="{A16EEA43-064C-4401-BD4B-2D2F7CAC179A}">
      <dgm:prSet/>
      <dgm:spPr/>
      <dgm:t>
        <a:bodyPr/>
        <a:lstStyle/>
        <a:p>
          <a:r>
            <a:rPr lang="en-US"/>
            <a:t>Coding</a:t>
          </a:r>
        </a:p>
      </dgm:t>
    </dgm:pt>
    <dgm:pt modelId="{CDC81DD3-19EA-4BA8-9FC4-7453E906A333}" type="parTrans" cxnId="{602D9CDF-7C24-436B-8DBA-3DA4F4827B35}">
      <dgm:prSet/>
      <dgm:spPr/>
      <dgm:t>
        <a:bodyPr/>
        <a:lstStyle/>
        <a:p>
          <a:endParaRPr lang="en-US"/>
        </a:p>
      </dgm:t>
    </dgm:pt>
    <dgm:pt modelId="{733881E6-A79B-48C5-906D-B4F30884C5FF}" type="sibTrans" cxnId="{602D9CDF-7C24-436B-8DBA-3DA4F4827B35}">
      <dgm:prSet/>
      <dgm:spPr/>
      <dgm:t>
        <a:bodyPr/>
        <a:lstStyle/>
        <a:p>
          <a:endParaRPr lang="en-US"/>
        </a:p>
      </dgm:t>
    </dgm:pt>
    <dgm:pt modelId="{F8C46F36-B032-4B30-9CE8-3A1875151962}" type="pres">
      <dgm:prSet presAssocID="{2AB893E6-24B7-44C9-A73F-7D12F8366175}" presName="root" presStyleCnt="0">
        <dgm:presLayoutVars>
          <dgm:dir/>
          <dgm:resizeHandles val="exact"/>
        </dgm:presLayoutVars>
      </dgm:prSet>
      <dgm:spPr/>
    </dgm:pt>
    <dgm:pt modelId="{F1316BC5-D051-4429-BA3D-C11F03FA3064}" type="pres">
      <dgm:prSet presAssocID="{9B276398-2F37-42B4-B094-34B10A5323F8}" presName="compNode" presStyleCnt="0"/>
      <dgm:spPr/>
    </dgm:pt>
    <dgm:pt modelId="{7A6FF761-5090-4BD1-843E-A5CF10C9FC84}" type="pres">
      <dgm:prSet presAssocID="{9B276398-2F37-42B4-B094-34B10A5323F8}" presName="bgRect" presStyleLbl="bgShp" presStyleIdx="0" presStyleCnt="3"/>
      <dgm:spPr/>
    </dgm:pt>
    <dgm:pt modelId="{4E96FD39-4804-44B9-914F-FAC145C5726D}" type="pres">
      <dgm:prSet presAssocID="{9B276398-2F37-42B4-B094-34B10A5323F8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chedule Event Action"/>
        </a:ext>
      </dgm:extLst>
    </dgm:pt>
    <dgm:pt modelId="{68C89E92-38DB-48C7-AFCA-4C539DB4E964}" type="pres">
      <dgm:prSet presAssocID="{9B276398-2F37-42B4-B094-34B10A5323F8}" presName="spaceRect" presStyleCnt="0"/>
      <dgm:spPr/>
    </dgm:pt>
    <dgm:pt modelId="{25C63FFD-744A-4F92-82D2-F63E07AF621F}" type="pres">
      <dgm:prSet presAssocID="{9B276398-2F37-42B4-B094-34B10A5323F8}" presName="parTx" presStyleLbl="revTx" presStyleIdx="0" presStyleCnt="3">
        <dgm:presLayoutVars>
          <dgm:chMax val="0"/>
          <dgm:chPref val="0"/>
        </dgm:presLayoutVars>
      </dgm:prSet>
      <dgm:spPr/>
    </dgm:pt>
    <dgm:pt modelId="{EA97B624-C064-448D-9692-24927DAF055C}" type="pres">
      <dgm:prSet presAssocID="{DEC857F0-D2F7-4116-84C8-B2E6FF71FA3C}" presName="sibTrans" presStyleCnt="0"/>
      <dgm:spPr/>
    </dgm:pt>
    <dgm:pt modelId="{F17FBB6D-7843-4613-9CC9-E72AE05109BF}" type="pres">
      <dgm:prSet presAssocID="{B217C9A0-7BC7-4321-9BA2-E4F05FB01E60}" presName="compNode" presStyleCnt="0"/>
      <dgm:spPr/>
    </dgm:pt>
    <dgm:pt modelId="{117D1A86-1FD1-4F33-B9B5-D8C26BFF179D}" type="pres">
      <dgm:prSet presAssocID="{B217C9A0-7BC7-4321-9BA2-E4F05FB01E60}" presName="bgRect" presStyleLbl="bgShp" presStyleIdx="1" presStyleCnt="3"/>
      <dgm:spPr/>
    </dgm:pt>
    <dgm:pt modelId="{C1BA71CA-7D80-4494-BFBF-B667AC9BAD4F}" type="pres">
      <dgm:prSet presAssocID="{B217C9A0-7BC7-4321-9BA2-E4F05FB01E60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ducation"/>
        </a:ext>
      </dgm:extLst>
    </dgm:pt>
    <dgm:pt modelId="{7CB0853E-89D2-40A8-B4C4-4E0FBC073510}" type="pres">
      <dgm:prSet presAssocID="{B217C9A0-7BC7-4321-9BA2-E4F05FB01E60}" presName="spaceRect" presStyleCnt="0"/>
      <dgm:spPr/>
    </dgm:pt>
    <dgm:pt modelId="{AC6F2AD7-80D7-4AA0-B24F-1021B35595AD}" type="pres">
      <dgm:prSet presAssocID="{B217C9A0-7BC7-4321-9BA2-E4F05FB01E60}" presName="parTx" presStyleLbl="revTx" presStyleIdx="1" presStyleCnt="3">
        <dgm:presLayoutVars>
          <dgm:chMax val="0"/>
          <dgm:chPref val="0"/>
        </dgm:presLayoutVars>
      </dgm:prSet>
      <dgm:spPr/>
    </dgm:pt>
    <dgm:pt modelId="{1A92275E-3D43-4CB0-885D-4C9AD3A88265}" type="pres">
      <dgm:prSet presAssocID="{93220B7A-B21E-418C-8B81-CEE58B35A20C}" presName="sibTrans" presStyleCnt="0"/>
      <dgm:spPr/>
    </dgm:pt>
    <dgm:pt modelId="{BED07358-B8AB-4641-AD69-F9BA387764B3}" type="pres">
      <dgm:prSet presAssocID="{A16EEA43-064C-4401-BD4B-2D2F7CAC179A}" presName="compNode" presStyleCnt="0"/>
      <dgm:spPr/>
    </dgm:pt>
    <dgm:pt modelId="{AC36A589-E6E8-447F-84C5-643F7B756365}" type="pres">
      <dgm:prSet presAssocID="{A16EEA43-064C-4401-BD4B-2D2F7CAC179A}" presName="bgRect" presStyleLbl="bgShp" presStyleIdx="2" presStyleCnt="3"/>
      <dgm:spPr/>
    </dgm:pt>
    <dgm:pt modelId="{9311B019-EF4B-420A-A743-5B70D9E0AACE}" type="pres">
      <dgm:prSet presAssocID="{A16EEA43-064C-4401-BD4B-2D2F7CAC179A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de"/>
        </a:ext>
      </dgm:extLst>
    </dgm:pt>
    <dgm:pt modelId="{94B06ED2-FB43-4248-8202-4CA8E5E818F1}" type="pres">
      <dgm:prSet presAssocID="{A16EEA43-064C-4401-BD4B-2D2F7CAC179A}" presName="spaceRect" presStyleCnt="0"/>
      <dgm:spPr/>
    </dgm:pt>
    <dgm:pt modelId="{E03A93B7-167A-4047-B8B6-218F68E39B62}" type="pres">
      <dgm:prSet presAssocID="{A16EEA43-064C-4401-BD4B-2D2F7CAC179A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DFD1D006-EF4E-4040-81AE-11B454130E40}" srcId="{2AB893E6-24B7-44C9-A73F-7D12F8366175}" destId="{B217C9A0-7BC7-4321-9BA2-E4F05FB01E60}" srcOrd="1" destOrd="0" parTransId="{39F1278B-C823-4796-82AA-2BF4D8E4A716}" sibTransId="{93220B7A-B21E-418C-8B81-CEE58B35A20C}"/>
    <dgm:cxn modelId="{6A996408-1324-48A7-B4AF-70812CCBC186}" type="presOf" srcId="{9B276398-2F37-42B4-B094-34B10A5323F8}" destId="{25C63FFD-744A-4F92-82D2-F63E07AF621F}" srcOrd="0" destOrd="0" presId="urn:microsoft.com/office/officeart/2018/2/layout/IconVerticalSolidList"/>
    <dgm:cxn modelId="{8B5E3B34-0D2D-4FCC-92A8-72C4C3E63517}" srcId="{2AB893E6-24B7-44C9-A73F-7D12F8366175}" destId="{9B276398-2F37-42B4-B094-34B10A5323F8}" srcOrd="0" destOrd="0" parTransId="{EBFA7383-6D7A-4BC3-808C-E75E2501E5AB}" sibTransId="{DEC857F0-D2F7-4116-84C8-B2E6FF71FA3C}"/>
    <dgm:cxn modelId="{6E40E066-B6C4-412A-BB24-AD61BBF18A58}" type="presOf" srcId="{2AB893E6-24B7-44C9-A73F-7D12F8366175}" destId="{F8C46F36-B032-4B30-9CE8-3A1875151962}" srcOrd="0" destOrd="0" presId="urn:microsoft.com/office/officeart/2018/2/layout/IconVerticalSolidList"/>
    <dgm:cxn modelId="{127652AA-3A95-4A5C-A241-DC636A8646AA}" type="presOf" srcId="{B217C9A0-7BC7-4321-9BA2-E4F05FB01E60}" destId="{AC6F2AD7-80D7-4AA0-B24F-1021B35595AD}" srcOrd="0" destOrd="0" presId="urn:microsoft.com/office/officeart/2018/2/layout/IconVerticalSolidList"/>
    <dgm:cxn modelId="{2F76B5AE-6BA5-46C2-9505-64A306B6E61B}" type="presOf" srcId="{A16EEA43-064C-4401-BD4B-2D2F7CAC179A}" destId="{E03A93B7-167A-4047-B8B6-218F68E39B62}" srcOrd="0" destOrd="0" presId="urn:microsoft.com/office/officeart/2018/2/layout/IconVerticalSolidList"/>
    <dgm:cxn modelId="{602D9CDF-7C24-436B-8DBA-3DA4F4827B35}" srcId="{2AB893E6-24B7-44C9-A73F-7D12F8366175}" destId="{A16EEA43-064C-4401-BD4B-2D2F7CAC179A}" srcOrd="2" destOrd="0" parTransId="{CDC81DD3-19EA-4BA8-9FC4-7453E906A333}" sibTransId="{733881E6-A79B-48C5-906D-B4F30884C5FF}"/>
    <dgm:cxn modelId="{749DFA83-F8D7-4050-93D5-4C8BF7B840FD}" type="presParOf" srcId="{F8C46F36-B032-4B30-9CE8-3A1875151962}" destId="{F1316BC5-D051-4429-BA3D-C11F03FA3064}" srcOrd="0" destOrd="0" presId="urn:microsoft.com/office/officeart/2018/2/layout/IconVerticalSolidList"/>
    <dgm:cxn modelId="{A94DE514-01ED-41D5-BAEA-6AC46FB1DBE8}" type="presParOf" srcId="{F1316BC5-D051-4429-BA3D-C11F03FA3064}" destId="{7A6FF761-5090-4BD1-843E-A5CF10C9FC84}" srcOrd="0" destOrd="0" presId="urn:microsoft.com/office/officeart/2018/2/layout/IconVerticalSolidList"/>
    <dgm:cxn modelId="{B4D022CE-0F0D-404C-B843-7B366010AB81}" type="presParOf" srcId="{F1316BC5-D051-4429-BA3D-C11F03FA3064}" destId="{4E96FD39-4804-44B9-914F-FAC145C5726D}" srcOrd="1" destOrd="0" presId="urn:microsoft.com/office/officeart/2018/2/layout/IconVerticalSolidList"/>
    <dgm:cxn modelId="{3C95DE3E-45DA-4AF6-9A25-7D6A4E139152}" type="presParOf" srcId="{F1316BC5-D051-4429-BA3D-C11F03FA3064}" destId="{68C89E92-38DB-48C7-AFCA-4C539DB4E964}" srcOrd="2" destOrd="0" presId="urn:microsoft.com/office/officeart/2018/2/layout/IconVerticalSolidList"/>
    <dgm:cxn modelId="{43E38DE5-2815-4AEC-8E83-5331BE8D6007}" type="presParOf" srcId="{F1316BC5-D051-4429-BA3D-C11F03FA3064}" destId="{25C63FFD-744A-4F92-82D2-F63E07AF621F}" srcOrd="3" destOrd="0" presId="urn:microsoft.com/office/officeart/2018/2/layout/IconVerticalSolidList"/>
    <dgm:cxn modelId="{7BC43D16-D48B-4AF6-8076-4F41B79C0BCF}" type="presParOf" srcId="{F8C46F36-B032-4B30-9CE8-3A1875151962}" destId="{EA97B624-C064-448D-9692-24927DAF055C}" srcOrd="1" destOrd="0" presId="urn:microsoft.com/office/officeart/2018/2/layout/IconVerticalSolidList"/>
    <dgm:cxn modelId="{3253AD26-8EDE-400F-A1D2-0E52F155B9AB}" type="presParOf" srcId="{F8C46F36-B032-4B30-9CE8-3A1875151962}" destId="{F17FBB6D-7843-4613-9CC9-E72AE05109BF}" srcOrd="2" destOrd="0" presId="urn:microsoft.com/office/officeart/2018/2/layout/IconVerticalSolidList"/>
    <dgm:cxn modelId="{7B3BA354-FCAA-4862-AF0E-3044E6FB83C2}" type="presParOf" srcId="{F17FBB6D-7843-4613-9CC9-E72AE05109BF}" destId="{117D1A86-1FD1-4F33-B9B5-D8C26BFF179D}" srcOrd="0" destOrd="0" presId="urn:microsoft.com/office/officeart/2018/2/layout/IconVerticalSolidList"/>
    <dgm:cxn modelId="{4714045A-C743-43FD-A1F1-77D740C19764}" type="presParOf" srcId="{F17FBB6D-7843-4613-9CC9-E72AE05109BF}" destId="{C1BA71CA-7D80-4494-BFBF-B667AC9BAD4F}" srcOrd="1" destOrd="0" presId="urn:microsoft.com/office/officeart/2018/2/layout/IconVerticalSolidList"/>
    <dgm:cxn modelId="{72C3F298-151C-4E74-9528-1CDDE4072C15}" type="presParOf" srcId="{F17FBB6D-7843-4613-9CC9-E72AE05109BF}" destId="{7CB0853E-89D2-40A8-B4C4-4E0FBC073510}" srcOrd="2" destOrd="0" presId="urn:microsoft.com/office/officeart/2018/2/layout/IconVerticalSolidList"/>
    <dgm:cxn modelId="{DA03A3AF-6811-4D25-8376-ECB9A0D895C5}" type="presParOf" srcId="{F17FBB6D-7843-4613-9CC9-E72AE05109BF}" destId="{AC6F2AD7-80D7-4AA0-B24F-1021B35595AD}" srcOrd="3" destOrd="0" presId="urn:microsoft.com/office/officeart/2018/2/layout/IconVerticalSolidList"/>
    <dgm:cxn modelId="{D9392119-CD21-42F0-92AA-07399F617CF2}" type="presParOf" srcId="{F8C46F36-B032-4B30-9CE8-3A1875151962}" destId="{1A92275E-3D43-4CB0-885D-4C9AD3A88265}" srcOrd="3" destOrd="0" presId="urn:microsoft.com/office/officeart/2018/2/layout/IconVerticalSolidList"/>
    <dgm:cxn modelId="{AFEFED68-0446-481B-8C6C-19A985D8950E}" type="presParOf" srcId="{F8C46F36-B032-4B30-9CE8-3A1875151962}" destId="{BED07358-B8AB-4641-AD69-F9BA387764B3}" srcOrd="4" destOrd="0" presId="urn:microsoft.com/office/officeart/2018/2/layout/IconVerticalSolidList"/>
    <dgm:cxn modelId="{A7BD1DFA-B443-42BA-A1BA-82BD09D1F73D}" type="presParOf" srcId="{BED07358-B8AB-4641-AD69-F9BA387764B3}" destId="{AC36A589-E6E8-447F-84C5-643F7B756365}" srcOrd="0" destOrd="0" presId="urn:microsoft.com/office/officeart/2018/2/layout/IconVerticalSolidList"/>
    <dgm:cxn modelId="{E547180A-8AB3-49C3-BE55-3219DFA3704D}" type="presParOf" srcId="{BED07358-B8AB-4641-AD69-F9BA387764B3}" destId="{9311B019-EF4B-420A-A743-5B70D9E0AACE}" srcOrd="1" destOrd="0" presId="urn:microsoft.com/office/officeart/2018/2/layout/IconVerticalSolidList"/>
    <dgm:cxn modelId="{6A1C5CDB-3732-4543-958A-EEAECB6E7830}" type="presParOf" srcId="{BED07358-B8AB-4641-AD69-F9BA387764B3}" destId="{94B06ED2-FB43-4248-8202-4CA8E5E818F1}" srcOrd="2" destOrd="0" presId="urn:microsoft.com/office/officeart/2018/2/layout/IconVerticalSolidList"/>
    <dgm:cxn modelId="{E68C8876-56D1-485D-BFBB-30DCC72629A3}" type="presParOf" srcId="{BED07358-B8AB-4641-AD69-F9BA387764B3}" destId="{E03A93B7-167A-4047-B8B6-218F68E39B62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6FF761-5090-4BD1-843E-A5CF10C9FC84}">
      <dsp:nvSpPr>
        <dsp:cNvPr id="0" name=""/>
        <dsp:cNvSpPr/>
      </dsp:nvSpPr>
      <dsp:spPr>
        <a:xfrm>
          <a:off x="0" y="695"/>
          <a:ext cx="6117335" cy="162723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E96FD39-4804-44B9-914F-FAC145C5726D}">
      <dsp:nvSpPr>
        <dsp:cNvPr id="0" name=""/>
        <dsp:cNvSpPr/>
      </dsp:nvSpPr>
      <dsp:spPr>
        <a:xfrm>
          <a:off x="492238" y="366823"/>
          <a:ext cx="894979" cy="89497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5C63FFD-744A-4F92-82D2-F63E07AF621F}">
      <dsp:nvSpPr>
        <dsp:cNvPr id="0" name=""/>
        <dsp:cNvSpPr/>
      </dsp:nvSpPr>
      <dsp:spPr>
        <a:xfrm>
          <a:off x="1879455" y="695"/>
          <a:ext cx="4237880" cy="16272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216" tIns="172216" rIns="172216" bIns="172216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Problem Background</a:t>
          </a:r>
        </a:p>
      </dsp:txBody>
      <dsp:txXfrm>
        <a:off x="1879455" y="695"/>
        <a:ext cx="4237880" cy="1627234"/>
      </dsp:txXfrm>
    </dsp:sp>
    <dsp:sp modelId="{117D1A86-1FD1-4F33-B9B5-D8C26BFF179D}">
      <dsp:nvSpPr>
        <dsp:cNvPr id="0" name=""/>
        <dsp:cNvSpPr/>
      </dsp:nvSpPr>
      <dsp:spPr>
        <a:xfrm>
          <a:off x="0" y="2034738"/>
          <a:ext cx="6117335" cy="162723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1BA71CA-7D80-4494-BFBF-B667AC9BAD4F}">
      <dsp:nvSpPr>
        <dsp:cNvPr id="0" name=""/>
        <dsp:cNvSpPr/>
      </dsp:nvSpPr>
      <dsp:spPr>
        <a:xfrm>
          <a:off x="492238" y="2400866"/>
          <a:ext cx="894979" cy="89497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C6F2AD7-80D7-4AA0-B24F-1021B35595AD}">
      <dsp:nvSpPr>
        <dsp:cNvPr id="0" name=""/>
        <dsp:cNvSpPr/>
      </dsp:nvSpPr>
      <dsp:spPr>
        <a:xfrm>
          <a:off x="1879455" y="2034738"/>
          <a:ext cx="4237880" cy="16272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216" tIns="172216" rIns="172216" bIns="172216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Learning Objectives</a:t>
          </a:r>
        </a:p>
      </dsp:txBody>
      <dsp:txXfrm>
        <a:off x="1879455" y="2034738"/>
        <a:ext cx="4237880" cy="1627234"/>
      </dsp:txXfrm>
    </dsp:sp>
    <dsp:sp modelId="{AC36A589-E6E8-447F-84C5-643F7B756365}">
      <dsp:nvSpPr>
        <dsp:cNvPr id="0" name=""/>
        <dsp:cNvSpPr/>
      </dsp:nvSpPr>
      <dsp:spPr>
        <a:xfrm>
          <a:off x="0" y="4068781"/>
          <a:ext cx="6117335" cy="162723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311B019-EF4B-420A-A743-5B70D9E0AACE}">
      <dsp:nvSpPr>
        <dsp:cNvPr id="0" name=""/>
        <dsp:cNvSpPr/>
      </dsp:nvSpPr>
      <dsp:spPr>
        <a:xfrm>
          <a:off x="492238" y="4434909"/>
          <a:ext cx="894979" cy="89497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03A93B7-167A-4047-B8B6-218F68E39B62}">
      <dsp:nvSpPr>
        <dsp:cNvPr id="0" name=""/>
        <dsp:cNvSpPr/>
      </dsp:nvSpPr>
      <dsp:spPr>
        <a:xfrm>
          <a:off x="1879455" y="4068781"/>
          <a:ext cx="4237880" cy="16272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216" tIns="172216" rIns="172216" bIns="172216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Coding</a:t>
          </a:r>
        </a:p>
      </dsp:txBody>
      <dsp:txXfrm>
        <a:off x="1879455" y="4068781"/>
        <a:ext cx="4237880" cy="16272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tif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svg>
</file>

<file path=ppt/media/image3.png>
</file>

<file path=ppt/media/image4.svg>
</file>

<file path=ppt/media/image5.png>
</file>

<file path=ppt/media/image6.sv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EA5B76-FE11-9146-96D0-3F823AAE242E}" type="datetimeFigureOut">
              <a:rPr lang="en-US" smtClean="0"/>
              <a:t>6/12/23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EAB8A6-DB5D-CC4A-8AF7-26A038E90D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5571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EAB8A6-DB5D-CC4A-8AF7-26A038E90DD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4093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AE487-5B6D-9744-B942-3DDE594581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7033A4-DFE6-7A4F-BB9D-B6E0D9F2A5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06DDD6-28DD-114E-A342-69001B3A92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87ED4-668B-F44E-A920-36BFDAE72AAA}" type="datetimeFigureOut">
              <a:rPr lang="en-US" smtClean="0"/>
              <a:t>6/12/23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9ADE46-0E41-DA4C-85DF-8E3435C64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399472-20AF-9441-B395-FF1D4DD1D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02F3A-81C6-7343-8B8D-59F537366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1205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09C534-5FF1-6B41-9ED0-80F17FDCC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A04F0F-D338-CE49-80EE-7381350EF5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C6D0B8-658E-4A46-9C63-36A8AA6058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87ED4-668B-F44E-A920-36BFDAE72AAA}" type="datetimeFigureOut">
              <a:rPr lang="en-US" smtClean="0"/>
              <a:t>6/12/23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92AE23-D41A-A94F-9FF5-7111D4C35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57C78F-665B-754F-BED2-B7B80F41B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02F3A-81C6-7343-8B8D-59F537366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8455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19C2C3B-2AF7-B547-A3BF-3C0A462687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48BE66-B383-504C-99B2-7F8C85E06C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37DCC9-443C-A94B-9A19-1F761E1E75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87ED4-668B-F44E-A920-36BFDAE72AAA}" type="datetimeFigureOut">
              <a:rPr lang="en-US" smtClean="0"/>
              <a:t>6/12/23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BA0E69-712F-6242-BBE4-C5B03A407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6812F-091E-CA42-B9EB-1A0318010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02F3A-81C6-7343-8B8D-59F537366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1086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87ED4-668B-F44E-A920-36BFDAE72AAA}" type="datetimeFigureOut">
              <a:rPr lang="en-US" smtClean="0"/>
              <a:t>6/12/23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02F3A-81C6-7343-8B8D-59F537366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1787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87ED4-668B-F44E-A920-36BFDAE72AAA}" type="datetimeFigureOut">
              <a:rPr lang="en-US" smtClean="0"/>
              <a:t>6/12/23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02F3A-81C6-7343-8B8D-59F537366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9087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87ED4-668B-F44E-A920-36BFDAE72AAA}" type="datetimeFigureOut">
              <a:rPr lang="en-US" smtClean="0"/>
              <a:t>6/12/23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02F3A-81C6-7343-8B8D-59F537366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8808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87ED4-668B-F44E-A920-36BFDAE72AAA}" type="datetimeFigureOut">
              <a:rPr lang="en-US" smtClean="0"/>
              <a:t>6/12/23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02F3A-81C6-7343-8B8D-59F537366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8249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87ED4-668B-F44E-A920-36BFDAE72AAA}" type="datetimeFigureOut">
              <a:rPr lang="en-US" smtClean="0"/>
              <a:t>6/12/23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02F3A-81C6-7343-8B8D-59F537366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1197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87ED4-668B-F44E-A920-36BFDAE72AAA}" type="datetimeFigureOut">
              <a:rPr lang="en-US" smtClean="0"/>
              <a:t>6/12/23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02F3A-81C6-7343-8B8D-59F537366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04498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87ED4-668B-F44E-A920-36BFDAE72AAA}" type="datetimeFigureOut">
              <a:rPr lang="en-US" smtClean="0"/>
              <a:t>6/12/23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02F3A-81C6-7343-8B8D-59F537366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7371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87ED4-668B-F44E-A920-36BFDAE72AAA}" type="datetimeFigureOut">
              <a:rPr lang="en-US" smtClean="0"/>
              <a:t>6/12/23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02F3A-81C6-7343-8B8D-59F537366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578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95EC1-4DDD-6F40-BF64-659124BD5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A21D0-06BD-AE4C-B43A-D6CFE69518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55D95D-A4E8-6B4F-8FAF-2419CD4B4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87ED4-668B-F44E-A920-36BFDAE72AAA}" type="datetimeFigureOut">
              <a:rPr lang="en-US" smtClean="0"/>
              <a:t>6/12/23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865B35-67EC-1F4A-91D3-4A35CF0CE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B922CD-24A8-9F41-BCA9-6434A4BAB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02F3A-81C6-7343-8B8D-59F537366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27449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87ED4-668B-F44E-A920-36BFDAE72AAA}" type="datetimeFigureOut">
              <a:rPr lang="en-US" smtClean="0"/>
              <a:t>6/12/23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02F3A-81C6-7343-8B8D-59F537366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8613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87ED4-668B-F44E-A920-36BFDAE72AAA}" type="datetimeFigureOut">
              <a:rPr lang="en-US" smtClean="0"/>
              <a:t>6/12/23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02F3A-81C6-7343-8B8D-59F537366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22048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87ED4-668B-F44E-A920-36BFDAE72AAA}" type="datetimeFigureOut">
              <a:rPr lang="en-US" smtClean="0"/>
              <a:t>6/12/23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02F3A-81C6-7343-8B8D-59F537366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7504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4CB67-B508-8246-9025-1D54437C3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B87F9A-B7B5-374D-AE3F-C821F39FF6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E5B129-27CD-FA4B-8D63-499F4BB252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87ED4-668B-F44E-A920-36BFDAE72AAA}" type="datetimeFigureOut">
              <a:rPr lang="en-US" smtClean="0"/>
              <a:t>6/12/23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F6B4F2-4311-6C4B-8FF6-DCFA13A5AF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7AFE61-8D2F-9540-971B-3D13E9654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02F3A-81C6-7343-8B8D-59F537366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0775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BD34E4-D4D8-904C-8436-58471D274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1C4514-D6E3-5F4E-97FA-79E693A417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7D6567-6268-0B4E-A304-81B8504424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83DD34-23E1-904F-9242-D9554AD4C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87ED4-668B-F44E-A920-36BFDAE72AAA}" type="datetimeFigureOut">
              <a:rPr lang="en-US" smtClean="0"/>
              <a:t>6/12/23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CEFD69-612D-7344-B26D-9B83AD025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ED3830-E88E-254D-A4D7-34EF1D0AA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02F3A-81C6-7343-8B8D-59F537366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523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7A819-FA17-1E40-9172-65846DFDBD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06A847-9577-4146-9D76-F428E8EEE3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62031B-6B96-FC46-9EE4-C014347319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150834-F5D3-9345-A0E9-39F0827553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2800102-E70F-604E-979D-345F0A6ECF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550857F-8BB4-B242-AED4-F4FD58757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87ED4-668B-F44E-A920-36BFDAE72AAA}" type="datetimeFigureOut">
              <a:rPr lang="en-US" smtClean="0"/>
              <a:t>6/12/23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0682C9A-BB42-A14E-A5F7-6BCDD99026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76F0BA6-885B-1549-B8E8-A24CEEDB3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02F3A-81C6-7343-8B8D-59F537366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5998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BCFD8-B41A-EC4B-B883-45992CA57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F28D60-3E64-D348-8B40-E6FB8E3574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87ED4-668B-F44E-A920-36BFDAE72AAA}" type="datetimeFigureOut">
              <a:rPr lang="en-US" smtClean="0"/>
              <a:t>6/12/23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8952DA-3FF9-B84B-A1A0-CDE0D5C67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0BC979-DA5A-FE43-8262-32BEA8464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02F3A-81C6-7343-8B8D-59F537366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753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3CD90FD-1C0B-5641-BA35-B629609D5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87ED4-668B-F44E-A920-36BFDAE72AAA}" type="datetimeFigureOut">
              <a:rPr lang="en-US" smtClean="0"/>
              <a:t>6/12/23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6593D3-C56D-D342-BE2E-C707DDEDE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7A40A5-B90C-B546-B169-4CD4B4757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02F3A-81C6-7343-8B8D-59F537366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9710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489A4-0938-974C-91E0-BDD9260E42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C75371-D5C9-9F45-9A7C-E75BB8E714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AEFDA6-B24D-F74B-A89D-475C908FD6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B61C6D-EEE4-5E46-B870-6C84A8A9BA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87ED4-668B-F44E-A920-36BFDAE72AAA}" type="datetimeFigureOut">
              <a:rPr lang="en-US" smtClean="0"/>
              <a:t>6/12/23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A6758E-F27C-0A49-915F-E89777E80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762790-5942-4B47-B513-0F93504E5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02F3A-81C6-7343-8B8D-59F537366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6770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ABACD-A2A4-A548-A1F7-C849045D68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7ABA11-1A1F-7749-83FF-7CF7DA3C14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F93AC0-87FE-3E42-A8AA-30FA0CC707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BC2A11-0940-B840-A0E4-23223882D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87ED4-668B-F44E-A920-36BFDAE72AAA}" type="datetimeFigureOut">
              <a:rPr lang="en-US" smtClean="0"/>
              <a:t>6/12/23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80E3AA-36DE-E040-AE44-9EDD78549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B3F9A7-8039-1340-965A-FF0B8B4A9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02F3A-81C6-7343-8B8D-59F537366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7768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C01874B-5FB4-1349-B111-F5A8303CBD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B6426E-2E3C-B541-A3CE-5AC4D712A4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3ECC0F-D633-6C4A-A71B-B270E1BDB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387ED4-668B-F44E-A920-36BFDAE72AAA}" type="datetimeFigureOut">
              <a:rPr lang="en-US" smtClean="0"/>
              <a:t>6/12/23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FD6B0A-A501-4A40-B59D-F05DB08578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8E53EE-232C-EB42-9864-2EF49F24CE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702F3A-81C6-7343-8B8D-59F537366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353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387ED4-668B-F44E-A920-36BFDAE72AAA}" type="datetimeFigureOut">
              <a:rPr lang="en-US" smtClean="0"/>
              <a:t>6/12/23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702F3A-81C6-7343-8B8D-59F537366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27329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79EECFE-814E-4B68-96A7-86A795BD22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6F847C8-7801-44D8-8CCA-CDBA7AD91A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732" y="321733"/>
            <a:ext cx="11546828" cy="6214534"/>
          </a:xfrm>
          <a:custGeom>
            <a:avLst/>
            <a:gdLst>
              <a:gd name="connsiteX0" fmla="*/ 0 w 11546828"/>
              <a:gd name="connsiteY0" fmla="*/ 0 h 6214534"/>
              <a:gd name="connsiteX1" fmla="*/ 7965430 w 11546828"/>
              <a:gd name="connsiteY1" fmla="*/ 0 h 6214534"/>
              <a:gd name="connsiteX2" fmla="*/ 7965430 w 11546828"/>
              <a:gd name="connsiteY2" fmla="*/ 1786 h 6214534"/>
              <a:gd name="connsiteX3" fmla="*/ 11546828 w 11546828"/>
              <a:gd name="connsiteY3" fmla="*/ 1786 h 6214534"/>
              <a:gd name="connsiteX4" fmla="*/ 11546828 w 11546828"/>
              <a:gd name="connsiteY4" fmla="*/ 2866740 h 6214534"/>
              <a:gd name="connsiteX5" fmla="*/ 11225095 w 11546828"/>
              <a:gd name="connsiteY5" fmla="*/ 3179536 h 6214534"/>
              <a:gd name="connsiteX6" fmla="*/ 11225095 w 11546828"/>
              <a:gd name="connsiteY6" fmla="*/ 301542 h 6214534"/>
              <a:gd name="connsiteX7" fmla="*/ 320042 w 11546828"/>
              <a:gd name="connsiteY7" fmla="*/ 301542 h 6214534"/>
              <a:gd name="connsiteX8" fmla="*/ 320042 w 11546828"/>
              <a:gd name="connsiteY8" fmla="*/ 5909424 h 6214534"/>
              <a:gd name="connsiteX9" fmla="*/ 8417210 w 11546828"/>
              <a:gd name="connsiteY9" fmla="*/ 5909424 h 6214534"/>
              <a:gd name="connsiteX10" fmla="*/ 8103383 w 11546828"/>
              <a:gd name="connsiteY10" fmla="*/ 6214534 h 6214534"/>
              <a:gd name="connsiteX11" fmla="*/ 7222929 w 11546828"/>
              <a:gd name="connsiteY11" fmla="*/ 6214534 h 6214534"/>
              <a:gd name="connsiteX12" fmla="*/ 7222929 w 11546828"/>
              <a:gd name="connsiteY12" fmla="*/ 6212748 h 6214534"/>
              <a:gd name="connsiteX13" fmla="*/ 0 w 11546828"/>
              <a:gd name="connsiteY13" fmla="*/ 6212748 h 6214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546828" h="6214534">
                <a:moveTo>
                  <a:pt x="0" y="0"/>
                </a:moveTo>
                <a:lnTo>
                  <a:pt x="7965430" y="0"/>
                </a:lnTo>
                <a:lnTo>
                  <a:pt x="7965430" y="1786"/>
                </a:lnTo>
                <a:lnTo>
                  <a:pt x="11546828" y="1786"/>
                </a:lnTo>
                <a:lnTo>
                  <a:pt x="11546828" y="2866740"/>
                </a:lnTo>
                <a:lnTo>
                  <a:pt x="11225095" y="3179536"/>
                </a:lnTo>
                <a:lnTo>
                  <a:pt x="11225095" y="301542"/>
                </a:lnTo>
                <a:lnTo>
                  <a:pt x="320042" y="301542"/>
                </a:lnTo>
                <a:lnTo>
                  <a:pt x="320042" y="5909424"/>
                </a:lnTo>
                <a:lnTo>
                  <a:pt x="8417210" y="5909424"/>
                </a:lnTo>
                <a:lnTo>
                  <a:pt x="8103383" y="6214534"/>
                </a:lnTo>
                <a:lnTo>
                  <a:pt x="7222929" y="6214534"/>
                </a:lnTo>
                <a:lnTo>
                  <a:pt x="7222929" y="6212748"/>
                </a:lnTo>
                <a:lnTo>
                  <a:pt x="0" y="6212748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Right Triangle 11">
            <a:extLst>
              <a:ext uri="{FF2B5EF4-FFF2-40B4-BE49-F238E27FC236}">
                <a16:creationId xmlns:a16="http://schemas.microsoft.com/office/drawing/2014/main" id="{AF180F00-B4B2-4196-BB1C-ECD21B03F0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E600F8C-C8F3-420C-9D3B-E1FBE7BAE4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50194E-2819-6C4E-8E33-CA6342720D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10024" y="1383527"/>
            <a:ext cx="6072333" cy="4175166"/>
          </a:xfrm>
        </p:spPr>
        <p:txBody>
          <a:bodyPr anchor="ctr">
            <a:normAutofit/>
          </a:bodyPr>
          <a:lstStyle/>
          <a:p>
            <a:pPr algn="r"/>
            <a:r>
              <a:rPr lang="en-US" sz="6700" b="1" dirty="0"/>
              <a:t>APS106 – Design Problem</a:t>
            </a:r>
            <a:br>
              <a:rPr lang="en-US" sz="6700" dirty="0"/>
            </a:br>
            <a:r>
              <a:rPr lang="en-US" sz="6700" dirty="0"/>
              <a:t>WORDLE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AA55BF2-380C-4942-8AB1-55A6A52A35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34656" y="1852863"/>
            <a:ext cx="0" cy="3236495"/>
          </a:xfrm>
          <a:prstGeom prst="line">
            <a:avLst/>
          </a:prstGeom>
          <a:ln w="19050" cap="sq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45421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5024B-CA54-7947-BD99-C851A12B16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/>
              <a:t>While Loops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057BC9-5745-A846-84B8-D328BD14FA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424448" cy="4351338"/>
          </a:xfrm>
        </p:spPr>
        <p:txBody>
          <a:bodyPr/>
          <a:lstStyle/>
          <a:p>
            <a:pPr marL="0" indent="0">
              <a:buNone/>
            </a:pPr>
            <a:r>
              <a:rPr lang="en-CA" dirty="0"/>
              <a:t>▪ The while loop keeps executing a piece of code as long as a particular condition is True. </a:t>
            </a:r>
          </a:p>
          <a:p>
            <a:pPr marL="0" indent="0">
              <a:buNone/>
            </a:pPr>
            <a:r>
              <a:rPr lang="en-CA" dirty="0"/>
              <a:t>▪ There must be a colon (:) at the end of the while statement.</a:t>
            </a:r>
          </a:p>
          <a:p>
            <a:pPr marL="0" indent="0">
              <a:buNone/>
            </a:pPr>
            <a:r>
              <a:rPr lang="en-CA" dirty="0"/>
              <a:t>▪ The action to be performed must be indented.</a:t>
            </a:r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B7E0982-E840-B544-A3CC-16EE8AB4E2BF}"/>
              </a:ext>
            </a:extLst>
          </p:cNvPr>
          <p:cNvGrpSpPr/>
          <p:nvPr/>
        </p:nvGrpSpPr>
        <p:grpSpPr>
          <a:xfrm>
            <a:off x="7231007" y="154925"/>
            <a:ext cx="4577698" cy="2521772"/>
            <a:chOff x="6776102" y="242449"/>
            <a:chExt cx="5247733" cy="3289026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F64161BC-007B-2847-A01F-5E6F9391105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986873" y="242449"/>
              <a:ext cx="5036962" cy="3166351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C7927AD2-95E0-1749-885C-9EC31D3612E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76102" y="1304568"/>
              <a:ext cx="989736" cy="2226907"/>
            </a:xfrm>
            <a:prstGeom prst="rect">
              <a:avLst/>
            </a:prstGeom>
          </p:spPr>
        </p:pic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C50B9B8C-0B06-9345-9F80-5120E700602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874"/>
          <a:stretch/>
        </p:blipFill>
        <p:spPr>
          <a:xfrm>
            <a:off x="7685912" y="2776640"/>
            <a:ext cx="3667888" cy="3926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3638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5323F5-A584-9843-B0B4-23B2BCFFB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 Statements: </a:t>
            </a:r>
            <a:r>
              <a:rPr lang="en-US" b="1" dirty="0"/>
              <a:t>If</a:t>
            </a:r>
            <a:r>
              <a:rPr lang="en-US" dirty="0"/>
              <a:t>, </a:t>
            </a:r>
            <a:r>
              <a:rPr lang="en-US" b="1" dirty="0" err="1"/>
              <a:t>Elif</a:t>
            </a:r>
            <a:r>
              <a:rPr lang="en-US" dirty="0"/>
              <a:t> and </a:t>
            </a:r>
            <a:r>
              <a:rPr lang="en-US" b="1" dirty="0"/>
              <a:t>Else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7A0B0C-B7B3-DD4B-9FC9-2F2BC01659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E6DAD6-0E9E-8F4C-9DC5-343CDE079F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7723"/>
            <a:ext cx="12192000" cy="6022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2805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6A8D9-24E4-9E49-866B-E440FEC7E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String Indexing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A80FF2-EC5B-7C41-A124-080807A023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8529"/>
            <a:ext cx="10515600" cy="4351338"/>
          </a:xfrm>
        </p:spPr>
        <p:txBody>
          <a:bodyPr/>
          <a:lstStyle/>
          <a:p>
            <a:r>
              <a:rPr lang="en-CA" dirty="0"/>
              <a:t>An </a:t>
            </a:r>
            <a:r>
              <a:rPr lang="en-CA" dirty="0">
                <a:solidFill>
                  <a:schemeClr val="accent2"/>
                </a:solidFill>
              </a:rPr>
              <a:t>index</a:t>
            </a:r>
            <a:r>
              <a:rPr lang="en-CA" dirty="0"/>
              <a:t> is a position within the </a:t>
            </a:r>
            <a:r>
              <a:rPr lang="en-CA" dirty="0">
                <a:solidFill>
                  <a:schemeClr val="accent6"/>
                </a:solidFill>
              </a:rPr>
              <a:t>string</a:t>
            </a:r>
          </a:p>
          <a:p>
            <a:r>
              <a:rPr lang="en-CA" dirty="0"/>
              <a:t>A particular element of the string is accessed by the index of the </a:t>
            </a:r>
            <a:br>
              <a:rPr lang="en-CA" dirty="0"/>
            </a:br>
            <a:r>
              <a:rPr lang="en-CA" dirty="0"/>
              <a:t>element surrounded by square brackets</a:t>
            </a:r>
          </a:p>
          <a:p>
            <a:r>
              <a:rPr lang="en-CA" dirty="0"/>
              <a:t>Positive indices count from the left-hand side, beginning with the first </a:t>
            </a:r>
            <a:br>
              <a:rPr lang="en-CA" dirty="0"/>
            </a:br>
            <a:r>
              <a:rPr lang="en-CA" dirty="0"/>
              <a:t>character at index 0, the second index 1, and so on...</a:t>
            </a:r>
          </a:p>
          <a:p>
            <a:r>
              <a:rPr lang="en-CA" dirty="0"/>
              <a:t>Negative indices count from the right-hand side, beginning with the </a:t>
            </a:r>
            <a:br>
              <a:rPr lang="en-CA" dirty="0"/>
            </a:br>
            <a:r>
              <a:rPr lang="en-CA" dirty="0"/>
              <a:t>last character at index -1, the second last at index -2, and so on...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E094E5-1D79-B04B-B7AA-79CFEABC4F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99657"/>
            <a:ext cx="12192000" cy="1883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04260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3CB109-B669-994C-8B99-A955D98E72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/>
              <a:t>String Methods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1E54BF-F7AA-324D-A1D1-74D83A091A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Strings are objects and just like other objects, the </a:t>
            </a:r>
            <a:r>
              <a:rPr lang="en-CA" dirty="0" err="1">
                <a:solidFill>
                  <a:schemeClr val="accent6"/>
                </a:solidFill>
              </a:rPr>
              <a:t>str</a:t>
            </a:r>
            <a:r>
              <a:rPr lang="en-CA" dirty="0"/>
              <a:t> type has </a:t>
            </a:r>
            <a:br>
              <a:rPr lang="en-CA" dirty="0"/>
            </a:br>
            <a:r>
              <a:rPr lang="en-CA" dirty="0"/>
              <a:t>associated methods that are only valid for strings</a:t>
            </a:r>
          </a:p>
          <a:p>
            <a:r>
              <a:rPr lang="en-CA" dirty="0"/>
              <a:t>Example:</a:t>
            </a:r>
            <a:r>
              <a:rPr lang="en-CA" dirty="0">
                <a:solidFill>
                  <a:schemeClr val="accent6"/>
                </a:solidFill>
              </a:rPr>
              <a:t> lower </a:t>
            </a:r>
            <a:r>
              <a:rPr lang="en-CA" dirty="0"/>
              <a:t>is a string method that generates a new string that has all lower case characters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EAAFC7-D321-9C43-8B46-321712AE72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01294"/>
            <a:ext cx="12192000" cy="66779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F99AD19-D37A-3645-9226-F66638E3EE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857640"/>
            <a:ext cx="8628063" cy="1130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6594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166D3-5EF4-4EC3-9FC4-19FF50EE2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For</a:t>
            </a:r>
            <a:r>
              <a:rPr lang="en-US" b="1" dirty="0"/>
              <a:t>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72787-D910-4656-91DF-B97AD2F813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4997116" cy="4835479"/>
          </a:xfrm>
        </p:spPr>
        <p:txBody>
          <a:bodyPr>
            <a:normAutofit/>
          </a:bodyPr>
          <a:lstStyle/>
          <a:p>
            <a:r>
              <a:rPr lang="en-US" sz="3200" dirty="0"/>
              <a:t>Specify what the values are in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What is the iterable</a:t>
            </a:r>
            <a:r>
              <a:rPr lang="en-US" sz="3200" dirty="0">
                <a:solidFill>
                  <a:schemeClr val="accent2"/>
                </a:solidFill>
              </a:rPr>
              <a:t>?</a:t>
            </a:r>
          </a:p>
          <a:p>
            <a:r>
              <a:rPr lang="en-US" sz="3200" dirty="0"/>
              <a:t>An iterable is an object that can be iterated over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Strings are iterable </a:t>
            </a:r>
            <a:r>
              <a:rPr lang="en-US" sz="3200" dirty="0">
                <a:solidFill>
                  <a:schemeClr val="accent6"/>
                </a:solidFill>
              </a:rPr>
              <a:t>(</a:t>
            </a:r>
            <a:r>
              <a:rPr lang="en-US" sz="3200" dirty="0"/>
              <a:t>we know these from last week</a:t>
            </a:r>
            <a:r>
              <a:rPr lang="en-US" sz="3200" dirty="0">
                <a:solidFill>
                  <a:schemeClr val="accent6"/>
                </a:solidFill>
              </a:rPr>
              <a:t>)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017644-047D-4EC2-85CB-E37A1FFA1BF3}"/>
              </a:ext>
            </a:extLst>
          </p:cNvPr>
          <p:cNvSpPr txBox="1"/>
          <p:nvPr/>
        </p:nvSpPr>
        <p:spPr>
          <a:xfrm>
            <a:off x="5955632" y="745165"/>
            <a:ext cx="5933034" cy="60016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34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‘Sebastian’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print(</a:t>
            </a: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  <a:r>
              <a:rPr lang="en-US" sz="3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sz="3400" b="1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34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Output: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4868725-F9E4-467E-97E1-982E7DC7B4D5}"/>
              </a:ext>
            </a:extLst>
          </p:cNvPr>
          <p:cNvSpPr/>
          <p:nvPr/>
        </p:nvSpPr>
        <p:spPr>
          <a:xfrm>
            <a:off x="10335125" y="1816771"/>
            <a:ext cx="1191127" cy="553453"/>
          </a:xfrm>
          <a:prstGeom prst="rect">
            <a:avLst/>
          </a:prstGeom>
          <a:noFill/>
          <a:ln w="38100">
            <a:solidFill>
              <a:srgbClr val="E00B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6606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5D69F02-5144-4878-968A-17B98C301BD7}"/>
              </a:ext>
            </a:extLst>
          </p:cNvPr>
          <p:cNvCxnSpPr>
            <a:cxnSpLocks/>
          </p:cNvCxnSpPr>
          <p:nvPr/>
        </p:nvCxnSpPr>
        <p:spPr>
          <a:xfrm flipH="1" flipV="1">
            <a:off x="1732547" y="2406316"/>
            <a:ext cx="2406318" cy="147089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EDAFD77-5E90-4301-B620-919694785654}"/>
              </a:ext>
            </a:extLst>
          </p:cNvPr>
          <p:cNvCxnSpPr>
            <a:cxnSpLocks/>
          </p:cNvCxnSpPr>
          <p:nvPr/>
        </p:nvCxnSpPr>
        <p:spPr>
          <a:xfrm flipV="1">
            <a:off x="4138863" y="1973179"/>
            <a:ext cx="3128211" cy="190403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8562EBF-756B-4824-9356-949FB0D699F5}"/>
              </a:ext>
            </a:extLst>
          </p:cNvPr>
          <p:cNvSpPr txBox="1"/>
          <p:nvPr/>
        </p:nvSpPr>
        <p:spPr>
          <a:xfrm>
            <a:off x="167294" y="1199555"/>
            <a:ext cx="5769528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 = 0</a:t>
            </a:r>
          </a:p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counter = 0</a:t>
            </a:r>
          </a:p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 i &lt; len(chrome_4):</a:t>
            </a:r>
          </a:p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if chrome_4[i] == 'A':</a:t>
            </a:r>
          </a:p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counter += 1</a:t>
            </a:r>
          </a:p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i += 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46C7AC3-970D-4D47-853E-5D0B48C8C8D6}"/>
              </a:ext>
            </a:extLst>
          </p:cNvPr>
          <p:cNvSpPr txBox="1"/>
          <p:nvPr/>
        </p:nvSpPr>
        <p:spPr>
          <a:xfrm>
            <a:off x="6314184" y="1199555"/>
            <a:ext cx="5769528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counter = 0</a:t>
            </a:r>
          </a:p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character in chrome_4:</a:t>
            </a:r>
          </a:p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if character == 'A':</a:t>
            </a:r>
          </a:p>
          <a:p>
            <a:r>
              <a:rPr lang="en-US" sz="2800" b="1" dirty="0">
                <a:solidFill>
                  <a:srgbClr val="FFD6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counter += 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DE79005-14E1-4EFB-93E0-4F247B713455}"/>
              </a:ext>
            </a:extLst>
          </p:cNvPr>
          <p:cNvSpPr txBox="1"/>
          <p:nvPr/>
        </p:nvSpPr>
        <p:spPr>
          <a:xfrm>
            <a:off x="6319438" y="529384"/>
            <a:ext cx="8627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</a:rPr>
              <a:t>for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05BD65-40ED-46AD-BB6F-1BEA2E406771}"/>
              </a:ext>
            </a:extLst>
          </p:cNvPr>
          <p:cNvSpPr txBox="1"/>
          <p:nvPr/>
        </p:nvSpPr>
        <p:spPr>
          <a:xfrm>
            <a:off x="167294" y="529384"/>
            <a:ext cx="13147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</a:rPr>
              <a:t>while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6F4F27FC-38DA-4FD6-8623-75AA5D52DE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9317" y="3962607"/>
            <a:ext cx="8449030" cy="258763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Differences</a:t>
            </a:r>
          </a:p>
          <a:p>
            <a:r>
              <a:rPr lang="en-US" dirty="0"/>
              <a:t>In the 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</a:rPr>
              <a:t>while </a:t>
            </a:r>
            <a:r>
              <a:rPr lang="en-US" dirty="0"/>
              <a:t>loop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the loop variable 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</a:rPr>
              <a:t>(i) </a:t>
            </a:r>
            <a:r>
              <a:rPr lang="en-US" dirty="0"/>
              <a:t>was the index of each character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while in the for loop the loop variable 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</a:rPr>
              <a:t>(character) </a:t>
            </a:r>
            <a:r>
              <a:rPr lang="en-US" dirty="0"/>
              <a:t>is the value of each character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B82ACBF9-B631-4B58-89F1-D9D6E551055E}"/>
              </a:ext>
            </a:extLst>
          </p:cNvPr>
          <p:cNvSpPr/>
          <p:nvPr/>
        </p:nvSpPr>
        <p:spPr>
          <a:xfrm>
            <a:off x="4060658" y="3771015"/>
            <a:ext cx="180474" cy="1804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1385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55CD764-972B-4CA5-A885-53E55C63E1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4165AB3-7006-4430-BCE3-25476BE133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020887" cy="649160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F87A44-5CD2-704F-95D0-B71E166926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209086"/>
            <a:ext cx="3876848" cy="4064925"/>
          </a:xfrm>
        </p:spPr>
        <p:txBody>
          <a:bodyPr anchor="ctr">
            <a:normAutofit/>
          </a:bodyPr>
          <a:lstStyle/>
          <a:p>
            <a:r>
              <a:rPr lang="en-US" sz="5000"/>
              <a:t>Agenda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1999B20-6058-4C55-882E-A1FB050B69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167" y="2569464"/>
            <a:ext cx="242107" cy="1340860"/>
            <a:chOff x="56167" y="2761488"/>
            <a:chExt cx="242107" cy="1340860"/>
          </a:xfrm>
        </p:grpSpPr>
        <p:sp>
          <p:nvSpPr>
            <p:cNvPr id="14" name="Rectangle 2">
              <a:extLst>
                <a:ext uri="{FF2B5EF4-FFF2-40B4-BE49-F238E27FC236}">
                  <a16:creationId xmlns:a16="http://schemas.microsoft.com/office/drawing/2014/main" id="{168AC90C-344A-4A64-BC4B-AEE98034B0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37744" y="3331247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59">
              <a:extLst>
                <a:ext uri="{FF2B5EF4-FFF2-40B4-BE49-F238E27FC236}">
                  <a16:creationId xmlns:a16="http://schemas.microsoft.com/office/drawing/2014/main" id="{47AEB9AE-7E63-42CA-A3E5-F8EF7D8CA0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3331247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2">
              <a:extLst>
                <a:ext uri="{FF2B5EF4-FFF2-40B4-BE49-F238E27FC236}">
                  <a16:creationId xmlns:a16="http://schemas.microsoft.com/office/drawing/2014/main" id="{076031FA-B93F-4A7D-AE66-85ADC613EB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37744" y="3189133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59">
              <a:extLst>
                <a:ext uri="{FF2B5EF4-FFF2-40B4-BE49-F238E27FC236}">
                  <a16:creationId xmlns:a16="http://schemas.microsoft.com/office/drawing/2014/main" id="{0C1FC8D1-E08A-4B12-A48F-BF225E5B0A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3189133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2">
              <a:extLst>
                <a:ext uri="{FF2B5EF4-FFF2-40B4-BE49-F238E27FC236}">
                  <a16:creationId xmlns:a16="http://schemas.microsoft.com/office/drawing/2014/main" id="{F62D5F69-2C82-4007-8EF0-EBC9C23501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37744" y="3047019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59">
              <a:extLst>
                <a:ext uri="{FF2B5EF4-FFF2-40B4-BE49-F238E27FC236}">
                  <a16:creationId xmlns:a16="http://schemas.microsoft.com/office/drawing/2014/main" id="{677FAED6-5057-4B80-B1CF-196DC022B7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3047019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2">
              <a:extLst>
                <a:ext uri="{FF2B5EF4-FFF2-40B4-BE49-F238E27FC236}">
                  <a16:creationId xmlns:a16="http://schemas.microsoft.com/office/drawing/2014/main" id="{CE77C39F-572F-4435-85B4-9E9A35CFE2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37744" y="2904905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59">
              <a:extLst>
                <a:ext uri="{FF2B5EF4-FFF2-40B4-BE49-F238E27FC236}">
                  <a16:creationId xmlns:a16="http://schemas.microsoft.com/office/drawing/2014/main" id="{B3283BD4-0BC4-41D1-B09B-CBDC4292CD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2904905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">
              <a:extLst>
                <a:ext uri="{FF2B5EF4-FFF2-40B4-BE49-F238E27FC236}">
                  <a16:creationId xmlns:a16="http://schemas.microsoft.com/office/drawing/2014/main" id="{BA3E687B-951E-45B2-BEFE-4CBEB325FE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37744" y="2762791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59">
              <a:extLst>
                <a:ext uri="{FF2B5EF4-FFF2-40B4-BE49-F238E27FC236}">
                  <a16:creationId xmlns:a16="http://schemas.microsoft.com/office/drawing/2014/main" id="{A49870CA-6E02-4787-82A6-28C0CB6B81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2762791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">
              <a:extLst>
                <a:ext uri="{FF2B5EF4-FFF2-40B4-BE49-F238E27FC236}">
                  <a16:creationId xmlns:a16="http://schemas.microsoft.com/office/drawing/2014/main" id="{5639C028-DD6E-4E69-AE6E-1CC158EDC9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37744" y="4041817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59">
              <a:extLst>
                <a:ext uri="{FF2B5EF4-FFF2-40B4-BE49-F238E27FC236}">
                  <a16:creationId xmlns:a16="http://schemas.microsoft.com/office/drawing/2014/main" id="{B1CD1FE8-3027-45AA-AD53-5B131FB03D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4041817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">
              <a:extLst>
                <a:ext uri="{FF2B5EF4-FFF2-40B4-BE49-F238E27FC236}">
                  <a16:creationId xmlns:a16="http://schemas.microsoft.com/office/drawing/2014/main" id="{1FD2B706-0BB9-4A30-9206-252E09AE03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37744" y="3899703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59">
              <a:extLst>
                <a:ext uri="{FF2B5EF4-FFF2-40B4-BE49-F238E27FC236}">
                  <a16:creationId xmlns:a16="http://schemas.microsoft.com/office/drawing/2014/main" id="{D5783E13-BA0A-4F1E-A4F0-BFC9FF1035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3899703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">
              <a:extLst>
                <a:ext uri="{FF2B5EF4-FFF2-40B4-BE49-F238E27FC236}">
                  <a16:creationId xmlns:a16="http://schemas.microsoft.com/office/drawing/2014/main" id="{D0847D6C-8036-43A9-BA3E-D1E8928882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37744" y="3757589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59">
              <a:extLst>
                <a:ext uri="{FF2B5EF4-FFF2-40B4-BE49-F238E27FC236}">
                  <a16:creationId xmlns:a16="http://schemas.microsoft.com/office/drawing/2014/main" id="{1D610CBF-7C35-498A-9BDD-A2954A7CAB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3757589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">
              <a:extLst>
                <a:ext uri="{FF2B5EF4-FFF2-40B4-BE49-F238E27FC236}">
                  <a16:creationId xmlns:a16="http://schemas.microsoft.com/office/drawing/2014/main" id="{BCB60915-0422-4144-87E9-2289DBC045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37744" y="3615475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59">
              <a:extLst>
                <a:ext uri="{FF2B5EF4-FFF2-40B4-BE49-F238E27FC236}">
                  <a16:creationId xmlns:a16="http://schemas.microsoft.com/office/drawing/2014/main" id="{9D64F486-DA93-45CE-9075-4110C67F10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3615475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2">
              <a:extLst>
                <a:ext uri="{FF2B5EF4-FFF2-40B4-BE49-F238E27FC236}">
                  <a16:creationId xmlns:a16="http://schemas.microsoft.com/office/drawing/2014/main" id="{DA8356F6-E822-44E0-8A11-33E5A5432E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37744" y="3473361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59">
              <a:extLst>
                <a:ext uri="{FF2B5EF4-FFF2-40B4-BE49-F238E27FC236}">
                  <a16:creationId xmlns:a16="http://schemas.microsoft.com/office/drawing/2014/main" id="{C825C106-0BD3-41C1-8520-50F54BD675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3473361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E3E51905-F374-4E1A-97CF-B741584B74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01384"/>
            <a:ext cx="12192000" cy="35661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E103B76-97EF-4776-B5FD-E93B959A6FA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07412270"/>
              </p:ext>
            </p:extLst>
          </p:nvPr>
        </p:nvGraphicFramePr>
        <p:xfrm>
          <a:off x="5614416" y="457200"/>
          <a:ext cx="6117336" cy="56967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2286633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1ED94-061D-A542-94F3-AE5215D608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4944152" cy="1622321"/>
          </a:xfrm>
        </p:spPr>
        <p:txBody>
          <a:bodyPr>
            <a:normAutofit/>
          </a:bodyPr>
          <a:lstStyle/>
          <a:p>
            <a:r>
              <a:rPr lang="en-US"/>
              <a:t>WORDLE: The Viral Pandemic Game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AEAFC5-C885-4A4E-AEB5-4761FC0C44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4944151" cy="3785419"/>
          </a:xfrm>
        </p:spPr>
        <p:txBody>
          <a:bodyPr>
            <a:normAutofit/>
          </a:bodyPr>
          <a:lstStyle/>
          <a:p>
            <a:r>
              <a:rPr lang="en-US" sz="2400" dirty="0"/>
              <a:t>NY Times hosted online word-guessing game, but can only play once a day.</a:t>
            </a:r>
          </a:p>
          <a:p>
            <a:r>
              <a:rPr lang="en-US" sz="2400" dirty="0"/>
              <a:t>6 guesses to try and get the correct 5-letter word.</a:t>
            </a:r>
          </a:p>
          <a:p>
            <a:r>
              <a:rPr lang="en-US" sz="2400" dirty="0"/>
              <a:t>Color coding of letters to help indicate how close you are to the correct word.</a:t>
            </a:r>
          </a:p>
        </p:txBody>
      </p:sp>
      <p:sp>
        <p:nvSpPr>
          <p:cNvPr id="22" name="Rectangle 9">
            <a:extLst>
              <a:ext uri="{FF2B5EF4-FFF2-40B4-BE49-F238E27FC236}">
                <a16:creationId xmlns:a16="http://schemas.microsoft.com/office/drawing/2014/main" id="{46F7435D-E3DB-47B1-BA61-B00ACC83A9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2950" y="0"/>
            <a:ext cx="6099050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ounded Rectangle 9">
            <a:extLst>
              <a:ext uri="{FF2B5EF4-FFF2-40B4-BE49-F238E27FC236}">
                <a16:creationId xmlns:a16="http://schemas.microsoft.com/office/drawing/2014/main" id="{F263A0B5-F8C4-4116-809F-78A768EA79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77582" y="557784"/>
            <a:ext cx="5130204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8E8728-AF3E-5B47-B2C5-206EFAF469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4709" y="913033"/>
            <a:ext cx="4475531" cy="5028686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1445433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F166B-E43D-A641-9BA6-FE944B4C1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WORDLE: Rules of the Game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74FAD1-AAAF-5F4B-B9F8-1C76E8589E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842000" cy="4351338"/>
          </a:xfrm>
        </p:spPr>
        <p:txBody>
          <a:bodyPr/>
          <a:lstStyle/>
          <a:p>
            <a:r>
              <a:rPr lang="en-US" dirty="0"/>
              <a:t>For each letter in your guess:</a:t>
            </a:r>
          </a:p>
          <a:p>
            <a:pPr lvl="1"/>
            <a:r>
              <a:rPr lang="en-US" dirty="0"/>
              <a:t>Green = Correct letter, in correct position.</a:t>
            </a:r>
          </a:p>
          <a:p>
            <a:pPr lvl="1"/>
            <a:r>
              <a:rPr lang="en-US" dirty="0"/>
              <a:t>Yellow = Correct letter, in wrong position.</a:t>
            </a:r>
          </a:p>
          <a:p>
            <a:pPr lvl="1"/>
            <a:r>
              <a:rPr lang="en-US" dirty="0"/>
              <a:t>Grey = Wrong letter not in word.</a:t>
            </a:r>
          </a:p>
          <a:p>
            <a:r>
              <a:rPr lang="en-US" dirty="0"/>
              <a:t>The game ends if you either:</a:t>
            </a:r>
          </a:p>
          <a:p>
            <a:pPr lvl="1"/>
            <a:r>
              <a:rPr lang="en-US" dirty="0"/>
              <a:t>Get the word fully correct.</a:t>
            </a:r>
          </a:p>
          <a:p>
            <a:pPr lvl="1"/>
            <a:r>
              <a:rPr lang="en-US" dirty="0"/>
              <a:t>Run out of attempts (6).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EF115D0-D169-F34F-98E8-5AC5F208CC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0200" y="1660525"/>
            <a:ext cx="4889500" cy="488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0994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B44E858-0854-F14E-8AA7-CE9EAAEA42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sp>
        <p:nvSpPr>
          <p:cNvPr id="24" name="Freeform 5">
            <a:extLst>
              <a:ext uri="{FF2B5EF4-FFF2-40B4-BE49-F238E27FC236}">
                <a16:creationId xmlns:a16="http://schemas.microsoft.com/office/drawing/2014/main" id="{3CD9DF72-87A3-404E-A828-84CBF11A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998175"/>
            <a:ext cx="6017172" cy="5859825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92DA65-821D-B64E-BEA2-AD7E3C3988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248" y="1913950"/>
            <a:ext cx="5171091" cy="1342754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Learning Objectives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0E3A342-4D61-4E3F-AF90-1AB42AEB96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87051" y="3337139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51983-B8CE-804B-A766-B61838E8B6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16" y="3417573"/>
            <a:ext cx="5171091" cy="2619839"/>
          </a:xfrm>
        </p:spPr>
        <p:txBody>
          <a:bodyPr anchor="ctr">
            <a:normAutofit/>
          </a:bodyPr>
          <a:lstStyle/>
          <a:p>
            <a:r>
              <a:rPr lang="en-US" sz="2400" dirty="0"/>
              <a:t>Practice with </a:t>
            </a:r>
            <a:r>
              <a:rPr lang="en-US" sz="2400" u="sng" dirty="0"/>
              <a:t>user input</a:t>
            </a:r>
          </a:p>
          <a:p>
            <a:r>
              <a:rPr lang="en-US" sz="2400" dirty="0"/>
              <a:t>Understand </a:t>
            </a:r>
            <a:r>
              <a:rPr lang="en-US" sz="2400" u="sng" dirty="0"/>
              <a:t>loops </a:t>
            </a:r>
            <a:r>
              <a:rPr lang="en-US" sz="2400" dirty="0"/>
              <a:t>and </a:t>
            </a:r>
            <a:r>
              <a:rPr lang="en-US" sz="2400" u="sng" dirty="0"/>
              <a:t>conditionals</a:t>
            </a:r>
          </a:p>
          <a:p>
            <a:r>
              <a:rPr lang="en-US" sz="2400" dirty="0"/>
              <a:t>Understand </a:t>
            </a:r>
            <a:r>
              <a:rPr lang="en-US" sz="2400" u="sng" dirty="0"/>
              <a:t>string manipulation</a:t>
            </a:r>
            <a:r>
              <a:rPr lang="en-US" sz="2400" dirty="0"/>
              <a:t> and </a:t>
            </a:r>
            <a:r>
              <a:rPr lang="en-US" sz="2400" u="sng" dirty="0"/>
              <a:t>comparison</a:t>
            </a:r>
          </a:p>
        </p:txBody>
      </p:sp>
    </p:spTree>
    <p:extLst>
      <p:ext uri="{BB962C8B-B14F-4D97-AF65-F5344CB8AC3E}">
        <p14:creationId xmlns:p14="http://schemas.microsoft.com/office/powerpoint/2010/main" val="8492631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9">
            <a:extLst>
              <a:ext uri="{FF2B5EF4-FFF2-40B4-BE49-F238E27FC236}">
                <a16:creationId xmlns:a16="http://schemas.microsoft.com/office/drawing/2014/main" id="{DBC6133C-0615-4CE4-9132-37E609A9BD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927E11-D5D1-164A-9848-381930D5A8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064" y="525982"/>
            <a:ext cx="4282983" cy="1200361"/>
          </a:xfrm>
        </p:spPr>
        <p:txBody>
          <a:bodyPr anchor="b">
            <a:normAutofit/>
          </a:bodyPr>
          <a:lstStyle/>
          <a:p>
            <a:r>
              <a:rPr lang="en-US" sz="3600"/>
              <a:t>Engineering Design Process</a:t>
            </a:r>
          </a:p>
        </p:txBody>
      </p:sp>
      <p:sp>
        <p:nvSpPr>
          <p:cNvPr id="17" name="Rectangle 11">
            <a:extLst>
              <a:ext uri="{FF2B5EF4-FFF2-40B4-BE49-F238E27FC236}">
                <a16:creationId xmlns:a16="http://schemas.microsoft.com/office/drawing/2014/main" id="{169CC832-2974-4E8D-90ED-3E2941BA7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6533" y="1944913"/>
            <a:ext cx="40233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1389AD6-1097-2346-B821-B4548A500C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066" y="2031101"/>
            <a:ext cx="4282984" cy="3511943"/>
          </a:xfrm>
        </p:spPr>
        <p:txBody>
          <a:bodyPr anchor="ctr">
            <a:normAutofit/>
          </a:bodyPr>
          <a:lstStyle/>
          <a:p>
            <a:r>
              <a:rPr lang="en-US" sz="1800"/>
              <a:t>Learn to define the problem</a:t>
            </a:r>
          </a:p>
          <a:p>
            <a:r>
              <a:rPr lang="en-US" sz="1800"/>
              <a:t>Practice defining test cases</a:t>
            </a:r>
          </a:p>
          <a:p>
            <a:r>
              <a:rPr lang="en-US" sz="1800"/>
              <a:t>Develop an algorithm plan (i.e. a workflow!)</a:t>
            </a:r>
          </a:p>
          <a:p>
            <a:r>
              <a:rPr lang="en-US" sz="1800"/>
              <a:t>Program your solution and debugging</a:t>
            </a:r>
          </a:p>
          <a:p>
            <a:endParaRPr lang="en-US" sz="18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5222F96-971A-4F90-B841-6BAB416C7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25843" y="6053360"/>
            <a:ext cx="740664" cy="1541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980754-6F4B-43C9-B9BE-127B6BED6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904923" y="215201"/>
            <a:ext cx="740664" cy="1183349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6793" y="354959"/>
            <a:ext cx="6184973" cy="59152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8FC6EA1-C474-5043-8757-181056DCDD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7738" y="1342759"/>
            <a:ext cx="5628018" cy="3939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8387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18">
            <a:extLst>
              <a:ext uri="{FF2B5EF4-FFF2-40B4-BE49-F238E27FC236}">
                <a16:creationId xmlns:a16="http://schemas.microsoft.com/office/drawing/2014/main" id="{8E2CC403-21CD-41DF-BAC4-329D7FF03C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6DA481-2ABE-B94F-B0BE-5215622248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8828" y="1147158"/>
            <a:ext cx="6038470" cy="4713316"/>
          </a:xfrm>
        </p:spPr>
        <p:txBody>
          <a:bodyPr anchor="ctr">
            <a:normAutofit/>
          </a:bodyPr>
          <a:lstStyle/>
          <a:p>
            <a:pPr algn="l"/>
            <a:r>
              <a:rPr lang="en-US"/>
              <a:t>Some Reminders</a:t>
            </a:r>
          </a:p>
        </p:txBody>
      </p:sp>
      <p:grpSp>
        <p:nvGrpSpPr>
          <p:cNvPr id="30" name="Group 20">
            <a:extLst>
              <a:ext uri="{FF2B5EF4-FFF2-40B4-BE49-F238E27FC236}">
                <a16:creationId xmlns:a16="http://schemas.microsoft.com/office/drawing/2014/main" id="{B13AA5FE-3FFC-4725-9ADD-E428544EC6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5431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4FA70700-3F72-44D4-8175-FEB2B9B233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22">
              <a:extLst>
                <a:ext uri="{FF2B5EF4-FFF2-40B4-BE49-F238E27FC236}">
                  <a16:creationId xmlns:a16="http://schemas.microsoft.com/office/drawing/2014/main" id="{7093C0F6-5741-4C9D-90FF-A25824BFC5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21B2E1B-E962-432C-ADA1-2934CE3C54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7653717E-6F8C-43E0-9893-C03AE87D18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5BB14B4-EC3F-47C7-9AF3-B0E017B75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66160" y="391886"/>
            <a:ext cx="402901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7423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Input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313276" cy="4835479"/>
          </a:xfrm>
        </p:spPr>
        <p:txBody>
          <a:bodyPr>
            <a:normAutofit fontScale="92500"/>
          </a:bodyPr>
          <a:lstStyle/>
          <a:p>
            <a:r>
              <a:rPr lang="en-US" sz="3600" dirty="0"/>
              <a:t>Python has a built</a:t>
            </a:r>
            <a:r>
              <a:rPr lang="en-US" sz="3600" dirty="0">
                <a:solidFill>
                  <a:schemeClr val="accent1"/>
                </a:solidFill>
              </a:rPr>
              <a:t>-</a:t>
            </a:r>
            <a:r>
              <a:rPr lang="en-US" sz="3600" dirty="0"/>
              <a:t>in function named </a:t>
            </a:r>
            <a:r>
              <a:rPr lang="en-US" sz="3600" b="1" dirty="0">
                <a:solidFill>
                  <a:schemeClr val="accent6"/>
                </a:solidFill>
              </a:rPr>
              <a:t>input</a:t>
            </a:r>
            <a:r>
              <a:rPr lang="en-US" sz="3600" dirty="0"/>
              <a:t> for reading text from the user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600" dirty="0"/>
              <a:t>The general form of a </a:t>
            </a:r>
            <a:r>
              <a:rPr lang="en-US" sz="3600" b="1" dirty="0">
                <a:solidFill>
                  <a:schemeClr val="accent6"/>
                </a:solidFill>
              </a:rPr>
              <a:t>input</a:t>
            </a:r>
            <a:r>
              <a:rPr lang="en-US" sz="3600" dirty="0"/>
              <a:t> function call</a:t>
            </a:r>
            <a:r>
              <a:rPr lang="en-US" sz="3600" dirty="0">
                <a:solidFill>
                  <a:schemeClr val="accent2"/>
                </a:solidFill>
              </a:rPr>
              <a:t>:</a:t>
            </a:r>
          </a:p>
          <a:p>
            <a:endParaRPr lang="en-US" sz="3600" dirty="0"/>
          </a:p>
          <a:p>
            <a:endParaRPr lang="en-US" sz="3600" dirty="0"/>
          </a:p>
          <a:p>
            <a:r>
              <a:rPr lang="en-US" sz="3600" dirty="0"/>
              <a:t>The </a:t>
            </a:r>
            <a:r>
              <a:rPr lang="en-US" sz="3600" dirty="0">
                <a:solidFill>
                  <a:schemeClr val="accent6"/>
                </a:solidFill>
              </a:rPr>
              <a:t>argument</a:t>
            </a:r>
            <a:r>
              <a:rPr lang="en-US" sz="3600" dirty="0"/>
              <a:t> is the text you want displayed to the user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sz="3200" i="1" dirty="0">
                <a:solidFill>
                  <a:schemeClr val="accent2"/>
                </a:solidFill>
              </a:rPr>
              <a:t>“</a:t>
            </a:r>
            <a:r>
              <a:rPr lang="en-US" sz="3200" i="1" dirty="0"/>
              <a:t>What is your name?</a:t>
            </a:r>
            <a:r>
              <a:rPr lang="en-US" sz="3200" i="1" dirty="0">
                <a:solidFill>
                  <a:schemeClr val="accent2"/>
                </a:solidFill>
              </a:rPr>
              <a:t>”</a:t>
            </a:r>
          </a:p>
          <a:p>
            <a:r>
              <a:rPr lang="en-US" sz="3600" spc="-20" dirty="0">
                <a:cs typeface="Arial"/>
              </a:rPr>
              <a:t>The v</a:t>
            </a:r>
            <a:r>
              <a:rPr lang="en-US" sz="3600" spc="5" dirty="0">
                <a:cs typeface="Arial"/>
              </a:rPr>
              <a:t>a</a:t>
            </a:r>
            <a:r>
              <a:rPr lang="en-US" sz="3600" dirty="0">
                <a:cs typeface="Arial"/>
              </a:rPr>
              <a:t>l</a:t>
            </a:r>
            <a:r>
              <a:rPr lang="en-US" sz="3600" spc="5" dirty="0">
                <a:cs typeface="Arial"/>
              </a:rPr>
              <a:t>u</a:t>
            </a:r>
            <a:r>
              <a:rPr lang="en-US" sz="3600" dirty="0">
                <a:cs typeface="Arial"/>
              </a:rPr>
              <a:t>e </a:t>
            </a:r>
            <a:r>
              <a:rPr lang="en-US" sz="3600" spc="5" dirty="0">
                <a:cs typeface="Arial"/>
              </a:rPr>
              <a:t>re</a:t>
            </a:r>
            <a:r>
              <a:rPr lang="en-US" sz="3600" spc="-15" dirty="0">
                <a:cs typeface="Arial"/>
              </a:rPr>
              <a:t>t</a:t>
            </a:r>
            <a:r>
              <a:rPr lang="en-US" sz="3600" spc="5" dirty="0">
                <a:cs typeface="Arial"/>
              </a:rPr>
              <a:t>urne</a:t>
            </a:r>
            <a:r>
              <a:rPr lang="en-US" sz="3600" dirty="0">
                <a:cs typeface="Arial"/>
              </a:rPr>
              <a:t>d </a:t>
            </a:r>
            <a:r>
              <a:rPr lang="en-US" sz="3600" spc="5" dirty="0">
                <a:cs typeface="Arial"/>
              </a:rPr>
              <a:t>b</a:t>
            </a:r>
            <a:r>
              <a:rPr lang="en-US" sz="3600" dirty="0">
                <a:cs typeface="Arial"/>
              </a:rPr>
              <a:t>y</a:t>
            </a:r>
            <a:r>
              <a:rPr lang="en-US" sz="3600" spc="-5" dirty="0">
                <a:cs typeface="Arial"/>
              </a:rPr>
              <a:t> </a:t>
            </a:r>
            <a:r>
              <a:rPr lang="en-US" sz="3600" spc="-15" dirty="0">
                <a:cs typeface="Arial"/>
              </a:rPr>
              <a:t>t</a:t>
            </a:r>
            <a:r>
              <a:rPr lang="en-US" sz="3600" spc="5" dirty="0">
                <a:cs typeface="Arial"/>
              </a:rPr>
              <a:t>h</a:t>
            </a:r>
            <a:r>
              <a:rPr lang="en-US" sz="3600" dirty="0">
                <a:cs typeface="Arial"/>
              </a:rPr>
              <a:t>e </a:t>
            </a:r>
            <a:r>
              <a:rPr lang="en-US" sz="3600" b="1" spc="-10" dirty="0">
                <a:solidFill>
                  <a:schemeClr val="accent6"/>
                </a:solidFill>
                <a:cs typeface="Courier New"/>
              </a:rPr>
              <a:t>inpu</a:t>
            </a:r>
            <a:r>
              <a:rPr lang="en-US" sz="3600" b="1" dirty="0">
                <a:solidFill>
                  <a:schemeClr val="accent6"/>
                </a:solidFill>
                <a:cs typeface="Courier New"/>
              </a:rPr>
              <a:t>t </a:t>
            </a:r>
            <a:r>
              <a:rPr lang="en-US" sz="3600" spc="-915" dirty="0">
                <a:cs typeface="Courier New"/>
              </a:rPr>
              <a:t>  </a:t>
            </a:r>
            <a:r>
              <a:rPr lang="en-US" sz="3600" spc="-15" dirty="0">
                <a:cs typeface="Arial"/>
              </a:rPr>
              <a:t>f</a:t>
            </a:r>
            <a:r>
              <a:rPr lang="en-US" sz="3600" spc="5" dirty="0">
                <a:cs typeface="Arial"/>
              </a:rPr>
              <a:t>un</a:t>
            </a:r>
            <a:r>
              <a:rPr lang="en-US" sz="3600" spc="-15" dirty="0">
                <a:cs typeface="Arial"/>
              </a:rPr>
              <a:t>ct</a:t>
            </a:r>
            <a:r>
              <a:rPr lang="en-US" sz="3600" dirty="0">
                <a:cs typeface="Arial"/>
              </a:rPr>
              <a:t>i</a:t>
            </a:r>
            <a:r>
              <a:rPr lang="en-US" sz="3600" spc="5" dirty="0">
                <a:cs typeface="Arial"/>
              </a:rPr>
              <a:t>o</a:t>
            </a:r>
            <a:r>
              <a:rPr lang="en-US" sz="3600" dirty="0">
                <a:cs typeface="Arial"/>
              </a:rPr>
              <a:t>n is</a:t>
            </a:r>
            <a:r>
              <a:rPr lang="en-US" sz="3600" spc="-5" dirty="0">
                <a:cs typeface="Arial"/>
              </a:rPr>
              <a:t> </a:t>
            </a:r>
            <a:r>
              <a:rPr lang="en-US" sz="3600" spc="5" dirty="0">
                <a:cs typeface="Arial"/>
              </a:rPr>
              <a:t>a</a:t>
            </a:r>
            <a:r>
              <a:rPr lang="en-US" sz="3600" dirty="0">
                <a:cs typeface="Arial"/>
              </a:rPr>
              <a:t>lw</a:t>
            </a:r>
            <a:r>
              <a:rPr lang="en-US" sz="3600" spc="5" dirty="0">
                <a:cs typeface="Arial"/>
              </a:rPr>
              <a:t>a</a:t>
            </a:r>
            <a:r>
              <a:rPr lang="en-US" sz="3600" dirty="0">
                <a:cs typeface="Arial"/>
              </a:rPr>
              <a:t>ys</a:t>
            </a:r>
            <a:r>
              <a:rPr lang="en-US" sz="3600" spc="-5" dirty="0">
                <a:cs typeface="Arial"/>
              </a:rPr>
              <a:t> </a:t>
            </a:r>
            <a:r>
              <a:rPr lang="en-US" sz="3600" dirty="0">
                <a:cs typeface="Arial"/>
              </a:rPr>
              <a:t>a </a:t>
            </a:r>
            <a:r>
              <a:rPr lang="en-US" sz="3600" spc="-15" dirty="0">
                <a:cs typeface="Arial"/>
              </a:rPr>
              <a:t>st</a:t>
            </a:r>
            <a:r>
              <a:rPr lang="en-US" sz="3600" spc="5" dirty="0">
                <a:cs typeface="Arial"/>
              </a:rPr>
              <a:t>r</a:t>
            </a:r>
            <a:r>
              <a:rPr lang="en-US" sz="3600" dirty="0">
                <a:cs typeface="Arial"/>
              </a:rPr>
              <a:t>i</a:t>
            </a:r>
            <a:r>
              <a:rPr lang="en-US" sz="3600" spc="5" dirty="0">
                <a:cs typeface="Arial"/>
              </a:rPr>
              <a:t>n</a:t>
            </a:r>
            <a:r>
              <a:rPr lang="en-US" sz="3600" dirty="0">
                <a:cs typeface="Arial"/>
              </a:rPr>
              <a:t>g</a:t>
            </a:r>
            <a:r>
              <a:rPr lang="en-US" sz="3600" dirty="0">
                <a:solidFill>
                  <a:schemeClr val="accent6"/>
                </a:solidFill>
                <a:cs typeface="Arial"/>
              </a:rPr>
              <a:t>.</a:t>
            </a:r>
          </a:p>
          <a:p>
            <a:endParaRPr lang="en-US" sz="3600" dirty="0">
              <a:solidFill>
                <a:schemeClr val="accent2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B29E47D-B930-4A54-B144-1C7894E46C69}"/>
              </a:ext>
            </a:extLst>
          </p:cNvPr>
          <p:cNvSpPr txBox="1"/>
          <p:nvPr/>
        </p:nvSpPr>
        <p:spPr>
          <a:xfrm>
            <a:off x="1120344" y="3786165"/>
            <a:ext cx="43444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input(argument)</a:t>
            </a:r>
          </a:p>
        </p:txBody>
      </p:sp>
    </p:spTree>
    <p:extLst>
      <p:ext uri="{BB962C8B-B14F-4D97-AF65-F5344CB8AC3E}">
        <p14:creationId xmlns:p14="http://schemas.microsoft.com/office/powerpoint/2010/main" val="22649787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Importing Functions </a:t>
            </a:r>
            <a:r>
              <a:rPr lang="en-US" sz="3600" b="1" dirty="0">
                <a:solidFill>
                  <a:schemeClr val="accent6"/>
                </a:solidFill>
              </a:rPr>
              <a:t>and</a:t>
            </a:r>
            <a:r>
              <a:rPr lang="en-US" sz="3600" b="1" dirty="0"/>
              <a:t> 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271234" cy="4835479"/>
          </a:xfrm>
        </p:spPr>
        <p:txBody>
          <a:bodyPr>
            <a:normAutofit/>
          </a:bodyPr>
          <a:lstStyle/>
          <a:p>
            <a:r>
              <a:rPr lang="en-US" sz="3200" dirty="0"/>
              <a:t>The general for of an import statement is</a:t>
            </a:r>
            <a:r>
              <a:rPr lang="en-US" sz="3200" dirty="0">
                <a:solidFill>
                  <a:schemeClr val="accent1"/>
                </a:solidFill>
              </a:rPr>
              <a:t>:</a:t>
            </a:r>
          </a:p>
          <a:p>
            <a:pPr lvl="1"/>
            <a:r>
              <a:rPr lang="en-US" sz="28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module_name</a:t>
            </a:r>
          </a:p>
          <a:p>
            <a:r>
              <a:rPr lang="en-US" sz="3200" dirty="0">
                <a:cs typeface="Courier New" panose="02070309020205020404" pitchFamily="49" charset="0"/>
              </a:rPr>
              <a:t>To access a function within a module</a:t>
            </a:r>
            <a:r>
              <a:rPr lang="en-US" sz="3200" dirty="0">
                <a:solidFill>
                  <a:schemeClr val="accent6"/>
                </a:solidFill>
                <a:cs typeface="Courier New" panose="02070309020205020404" pitchFamily="49" charset="0"/>
              </a:rPr>
              <a:t>:</a:t>
            </a:r>
          </a:p>
          <a:p>
            <a:pPr lvl="1"/>
            <a:r>
              <a:rPr lang="en-US" sz="28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module_name.function_name</a:t>
            </a:r>
          </a:p>
          <a:p>
            <a:endParaRPr lang="en-US" sz="3200" dirty="0">
              <a:solidFill>
                <a:schemeClr val="accent6"/>
              </a:solidFill>
              <a:cs typeface="Courier New" panose="02070309020205020404" pitchFamily="49" charset="0"/>
            </a:endParaRPr>
          </a:p>
          <a:p>
            <a:endParaRPr lang="en-US" sz="32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19224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6863</TotalTime>
  <Words>594</Words>
  <Application>Microsoft Macintosh PowerPoint</Application>
  <PresentationFormat>Widescreen</PresentationFormat>
  <Paragraphs>90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Calibri</vt:lpstr>
      <vt:lpstr>Calibri Light</vt:lpstr>
      <vt:lpstr>Consolas</vt:lpstr>
      <vt:lpstr>Courier New</vt:lpstr>
      <vt:lpstr>Office Theme</vt:lpstr>
      <vt:lpstr>1_Office Theme</vt:lpstr>
      <vt:lpstr>APS106 – Design Problem WORDLE</vt:lpstr>
      <vt:lpstr>Agenda</vt:lpstr>
      <vt:lpstr>WORDLE: The Viral Pandemic Game</vt:lpstr>
      <vt:lpstr>WORDLE: Rules of the Game</vt:lpstr>
      <vt:lpstr>Learning Objectives</vt:lpstr>
      <vt:lpstr>Engineering Design Process</vt:lpstr>
      <vt:lpstr>Some Reminders</vt:lpstr>
      <vt:lpstr>Input</vt:lpstr>
      <vt:lpstr>Importing Functions and Modules</vt:lpstr>
      <vt:lpstr>While Loops</vt:lpstr>
      <vt:lpstr>Conditional Statements: If, Elif and Else</vt:lpstr>
      <vt:lpstr>String Indexing</vt:lpstr>
      <vt:lpstr>String Methods</vt:lpstr>
      <vt:lpstr>For loops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APS106 – Design Problem #3 WORDLE</dc:title>
  <dc:creator>Katia Ossetchkina</dc:creator>
  <cp:lastModifiedBy>Benjamin Kinsella</cp:lastModifiedBy>
  <cp:revision>10</cp:revision>
  <cp:lastPrinted>2022-02-18T18:35:31Z</cp:lastPrinted>
  <dcterms:created xsi:type="dcterms:W3CDTF">2022-02-14T03:28:49Z</dcterms:created>
  <dcterms:modified xsi:type="dcterms:W3CDTF">2023-06-12T17:57:43Z</dcterms:modified>
</cp:coreProperties>
</file>